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9d6aeec74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9d6aeec74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9d6aeec74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9d6aeec74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7ca3b670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7ca3b670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d6aeec74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d6aeec7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9d6aeec74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9d6aeec74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7ca3b670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7ca3b670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20cd812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20cd812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20cd812b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20cd812b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20cd812b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20cd812b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20cd812b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f20cd812b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f20cd812b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f20cd812b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f20cd812b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f20cd812b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20cd812b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f20cd812b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d6aeec74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d6aeec74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9d6aeec74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9d6aeec74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9d6aeec74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9d6aeec74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9d6aeec74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9d6aeec74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d6aeec74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9d6aeec74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d6aeec74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9d6aeec74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9d6aeec74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9d6aeec74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9d6aeec74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9d6aeec74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9d6aeec74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9d6aeec74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d6aeec74f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9d6aeec74f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d6aeec74f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9d6aeec74f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9d6aeec74f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9d6aeec74f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d6aeec74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9d6aeec74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f20cd812b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f20cd812b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f7ca3b670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f7ca3b670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9d6aeec74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9d6aeec74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9d6aeec74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9d6aeec74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pD0fwABpzVTf-PLiSK0cdRKY1bjfd2L_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Relationship Id="rId4" Type="http://schemas.openxmlformats.org/officeDocument/2006/relationships/image" Target="../media/image3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image" Target="../media/image31.jpg"/><Relationship Id="rId5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Relationship Id="rId4" Type="http://schemas.openxmlformats.org/officeDocument/2006/relationships/image" Target="../media/image2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youtube.com/watch?v=T3EOL4AtAC4" TargetMode="External"/><Relationship Id="rId4" Type="http://schemas.openxmlformats.org/officeDocument/2006/relationships/hyperlink" Target="https://www.facebook.com/messages/t/4151756908174424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rose-edu.ro/resurse-ghiduri-pedagogice/" TargetMode="External"/><Relationship Id="rId4" Type="http://schemas.openxmlformats.org/officeDocument/2006/relationships/hyperlink" Target="https://www.facebook.com/Proiectul-ROSE-Romania-Secondary-Education-Project-1341717532643749" TargetMode="External"/><Relationship Id="rId5" Type="http://schemas.openxmlformats.org/officeDocument/2006/relationships/hyperlink" Target="https://www.rose-edu.ro/reteaua-de-mentori/" TargetMode="External"/><Relationship Id="rId6" Type="http://schemas.openxmlformats.org/officeDocument/2006/relationships/hyperlink" Target="https://www.rose-edu.ro/alte-resurse/" TargetMode="External"/><Relationship Id="rId7" Type="http://schemas.openxmlformats.org/officeDocument/2006/relationships/hyperlink" Target="https://camerafoto.eu/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D2228"/>
                </a:solidFill>
                <a:highlight>
                  <a:srgbClr val="FFFFFF"/>
                </a:highlight>
              </a:rPr>
              <a:t>                </a:t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D22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b="1" lang="en" sz="2500">
                <a:solidFill>
                  <a:srgbClr val="1D2228"/>
                </a:solidFill>
                <a:highlight>
                  <a:srgbClr val="FFFFFF"/>
                </a:highlight>
              </a:rPr>
              <a:t>             </a:t>
            </a:r>
            <a:r>
              <a:rPr b="1" lang="en" sz="2500">
                <a:solidFill>
                  <a:srgbClr val="1D2228"/>
                </a:solidFill>
                <a:highlight>
                  <a:srgbClr val="FFFFFF"/>
                </a:highlight>
              </a:rPr>
              <a:t>„Succes, Formare, Naturală prin Remediere”</a:t>
            </a:r>
            <a:endParaRPr sz="3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658900" cy="17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LICEUL TEORETIC „SFÂNTU NICOLAE”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GHEORGHENI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HARGHITA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7875" y="-755675"/>
            <a:ext cx="6468426" cy="24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Karaoké La vie en rose - Zaz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686625"/>
            <a:ext cx="304475" cy="3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0" y="1272950"/>
            <a:ext cx="8520600" cy="348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3595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b="1" lang="en" sz="1200">
                <a:latin typeface="Times"/>
                <a:ea typeface="Times"/>
                <a:cs typeface="Times"/>
                <a:sym typeface="Times"/>
              </a:rPr>
              <a:t>OBIECTIVE GENERALE/ STRATEGICE: </a:t>
            </a:r>
            <a:endParaRPr b="1" sz="1200">
              <a:latin typeface="Times"/>
              <a:ea typeface="Times"/>
              <a:cs typeface="Times"/>
              <a:sym typeface="Times"/>
            </a:endParaRPr>
          </a:p>
          <a:p>
            <a:pPr indent="12344" lvl="0" marL="484301" marR="1136192" rtl="0" algn="l">
              <a:lnSpc>
                <a:spcPct val="110788"/>
              </a:lnSpc>
              <a:spcBef>
                <a:spcPts val="1156"/>
              </a:spcBef>
              <a:spcAft>
                <a:spcPts val="0"/>
              </a:spcAft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1. Recunoaşterea activităţii educative şcolare şi extraşcolare ca dimensiune fundamentală a procesului instructiv – educativ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12344" lvl="0" marL="484301" marR="1136192" rtl="0" algn="l">
              <a:lnSpc>
                <a:spcPct val="110788"/>
              </a:lnSpc>
              <a:spcBef>
                <a:spcPts val="1156"/>
              </a:spcBef>
              <a:spcAft>
                <a:spcPts val="0"/>
              </a:spcAft>
              <a:buClr>
                <a:schemeClr val="dk1"/>
              </a:buClr>
              <a:buSzPct val="83898"/>
              <a:buFont typeface="Arial"/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2. Întărirea statutului activităţii educative şcolare şi extraşcolare ca spaţiu de dezvoltare personală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0" lvl="0" marL="486283" rtl="0" algn="l">
              <a:spcBef>
                <a:spcPts val="54"/>
              </a:spcBef>
              <a:spcAft>
                <a:spcPts val="0"/>
              </a:spcAft>
              <a:buClr>
                <a:schemeClr val="dk1"/>
              </a:buClr>
              <a:buSzPct val="83898"/>
              <a:buFont typeface="Arial"/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3. Recunoaşterea educaţiei non-formale ca spaţiu aplicativ pentru educaţia formală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-232206" lvl="0" marL="713765" marR="55675" rtl="0" algn="l">
              <a:lnSpc>
                <a:spcPct val="109956"/>
              </a:lnSpc>
              <a:spcBef>
                <a:spcPts val="184"/>
              </a:spcBef>
              <a:spcAft>
                <a:spcPts val="0"/>
              </a:spcAft>
              <a:buClr>
                <a:schemeClr val="dk1"/>
              </a:buClr>
              <a:buSzPct val="83898"/>
              <a:buFont typeface="Arial"/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4. Creşterea vizibilităţii eficienţei activităţii educative şcolare şi extraşcolare prin prevenirea şi reducerea fenomenelor antisociale, de  abandon şcolar, absenteism şi analfabetism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0" lvl="0" marL="484606" rtl="0" algn="l">
              <a:spcBef>
                <a:spcPts val="64"/>
              </a:spcBef>
              <a:spcAft>
                <a:spcPts val="0"/>
              </a:spcAft>
              <a:buClr>
                <a:schemeClr val="dk1"/>
              </a:buClr>
              <a:buSzPct val="83898"/>
              <a:buFont typeface="Arial"/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5. Formarea resursei umane în domeniul activităţii educative şcolare şi extraşcolare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3657" lvl="0" marL="482777" marR="119683" rtl="0" algn="l">
              <a:lnSpc>
                <a:spcPct val="110002"/>
              </a:lnSpc>
              <a:spcBef>
                <a:spcPts val="196"/>
              </a:spcBef>
              <a:spcAft>
                <a:spcPts val="0"/>
              </a:spcAft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6. Asigurarea eficienţei activităţii educative şcolare şi extraşcolare prin monitorizarea şi evaluarea impactului acesteia în comunitate 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3657" lvl="0" marL="482777" marR="119683" rtl="0" algn="l">
              <a:lnSpc>
                <a:spcPct val="110002"/>
              </a:lnSpc>
              <a:spcBef>
                <a:spcPts val="196"/>
              </a:spcBef>
              <a:spcAft>
                <a:spcPts val="0"/>
              </a:spcAft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7. Creșterea numărului de proiecte, programe și parteneriate cu părinții, cu comunitatea și cu instituțiile de învățământ superior și de cultură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3657" lvl="0" marL="482777" marR="119683" rtl="0" algn="l">
              <a:lnSpc>
                <a:spcPct val="110002"/>
              </a:lnSpc>
              <a:spcBef>
                <a:spcPts val="196"/>
              </a:spcBef>
              <a:spcAft>
                <a:spcPts val="0"/>
              </a:spcAft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8. Susţinerea performanţelor elevilor prin activităţi şcolare, extraşcolare şi </a:t>
            </a:r>
            <a:r>
              <a:rPr lang="en" sz="1311">
                <a:latin typeface="Times"/>
                <a:ea typeface="Times"/>
                <a:cs typeface="Times"/>
                <a:sym typeface="Times"/>
              </a:rPr>
              <a:t>extracurriculare</a:t>
            </a:r>
            <a:r>
              <a:rPr lang="en" sz="1311">
                <a:latin typeface="Times"/>
                <a:ea typeface="Times"/>
                <a:cs typeface="Times"/>
                <a:sym typeface="Times"/>
              </a:rPr>
              <a:t> şi dezvoltarea spiritului de competiţie</a:t>
            </a:r>
            <a:endParaRPr sz="1311">
              <a:latin typeface="Times"/>
              <a:ea typeface="Times"/>
              <a:cs typeface="Times"/>
              <a:sym typeface="Times"/>
            </a:endParaRPr>
          </a:p>
          <a:p>
            <a:pPr indent="3657" lvl="0" marL="482777" marR="119683" rtl="0" algn="l">
              <a:lnSpc>
                <a:spcPct val="110002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ct val="83898"/>
              <a:buFont typeface="Arial"/>
              <a:buNone/>
            </a:pPr>
            <a:r>
              <a:rPr lang="en" sz="1311">
                <a:latin typeface="Times"/>
                <a:ea typeface="Times"/>
                <a:cs typeface="Times"/>
                <a:sym typeface="Times"/>
              </a:rPr>
              <a:t>9. Promovarea eficientă şi realistă a imaginii liceului pe plan local, naţional şi european</a:t>
            </a:r>
            <a:endParaRPr sz="5311"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264725" y="3915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2806" rtl="0" algn="ctr">
              <a:lnSpc>
                <a:spcPct val="90000"/>
              </a:lnSpc>
              <a:spcBef>
                <a:spcPts val="988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rPr lang="en" sz="1520">
                <a:solidFill>
                  <a:schemeClr val="dk1"/>
                </a:solidFill>
              </a:rPr>
              <a:t>CERCUL DE FOTOGRAFIE ȘI FILM </a:t>
            </a:r>
            <a:endParaRPr sz="1520">
              <a:solidFill>
                <a:schemeClr val="dk1"/>
              </a:solidFill>
            </a:endParaRPr>
          </a:p>
          <a:p>
            <a:pPr indent="0" lvl="0" marL="252806" rtl="0" algn="ctr">
              <a:lnSpc>
                <a:spcPct val="90000"/>
              </a:lnSpc>
              <a:spcBef>
                <a:spcPts val="988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rPr lang="en" sz="1520">
                <a:solidFill>
                  <a:schemeClr val="dk1"/>
                </a:solidFill>
              </a:rPr>
              <a:t>„STUDIO-CLUB”</a:t>
            </a:r>
            <a:endParaRPr sz="152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52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0" y="1824875"/>
            <a:ext cx="8520600" cy="268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marR="55372" rtl="0" algn="just">
              <a:lnSpc>
                <a:spcPct val="95957"/>
              </a:lnSpc>
              <a:spcBef>
                <a:spcPts val="976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latin typeface="Times"/>
                <a:ea typeface="Times"/>
                <a:cs typeface="Times"/>
                <a:sym typeface="Times"/>
              </a:rPr>
              <a:t>Elevii din grupul țintă au fost atrași în activități extracurriculare în cadrul cercului școlar intitulat „Studio-club”.  Aceștia, îndrumați de către profesori, au realizat scurte filme documentare despre viața liceului, despre comunitatea locală, despre atracțiile  turistice din zona orașului (Gheorgheni) și/ sau trailere pe baza unor </a:t>
            </a:r>
            <a:r>
              <a:rPr lang="en" sz="1600">
                <a:latin typeface="Times"/>
                <a:ea typeface="Times"/>
                <a:cs typeface="Times"/>
                <a:sym typeface="Times"/>
              </a:rPr>
              <a:t>cărți</a:t>
            </a:r>
            <a:r>
              <a:rPr lang="en" sz="1600">
                <a:latin typeface="Times"/>
                <a:ea typeface="Times"/>
                <a:cs typeface="Times"/>
                <a:sym typeface="Times"/>
              </a:rPr>
              <a:t> citite. Prin aceste activități elevii implicați și-au dezvoltat deprinderi de cooperare cu ceilalți colegi, și-au format o imagine de sine pozitivă care îi va ajuta să se integreze în grupul clasei și să realizeze progrese individuale. Această activitate a contribuit la realizarea obiectivului  specific O1 din proiect și s-a putut corela cu alte activități extracurriculare cum ar fi excursiile tematice, vizitele de documentare sau evenimente  cultural-artistice din viața școlii/ comunității locale. </a:t>
            </a:r>
            <a:endParaRPr sz="5600"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473750"/>
            <a:ext cx="8520600" cy="7926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252806" rtl="0" algn="ctr">
              <a:spcBef>
                <a:spcPts val="988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CERCUL DE FOTOGRAFIE ȘI FILM </a:t>
            </a:r>
            <a:endParaRPr>
              <a:solidFill>
                <a:schemeClr val="dk1"/>
              </a:solidFill>
            </a:endParaRPr>
          </a:p>
          <a:p>
            <a:pPr indent="0" lvl="0" marL="252806" rtl="0" algn="ctr">
              <a:spcBef>
                <a:spcPts val="988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„STUDIO-CLUB”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ACTIVITĂȚI EXTRACURRICULARE ȘI DE INFORMARE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STUDIO-CLUB                             CERC ȘCOLAR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ANUL 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0098" y="1840450"/>
            <a:ext cx="5061675" cy="284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1800" y="1168575"/>
            <a:ext cx="1831400" cy="52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STUDIO-CLUB                             CERC ȘCOLAR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ANUL AL II-LEA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0325" y="470863"/>
            <a:ext cx="1831400" cy="5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8950" y="1202500"/>
            <a:ext cx="3623224" cy="3366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STUDIO-CLUB                             CERC ȘCOLAR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ANUL III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0325" y="470863"/>
            <a:ext cx="1831400" cy="5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904800"/>
            <a:ext cx="1962850" cy="266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4550" y="1904788"/>
            <a:ext cx="6557752" cy="2664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268150"/>
            <a:ext cx="8520600" cy="8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1D2228"/>
                </a:solidFill>
                <a:highlight>
                  <a:srgbClr val="FFFFFF"/>
                </a:highlight>
              </a:rPr>
              <a:t>„ÎMPREUNĂ”</a:t>
            </a:r>
            <a:r>
              <a:rPr lang="en" sz="3000">
                <a:solidFill>
                  <a:srgbClr val="1D2228"/>
                </a:solidFill>
                <a:highlight>
                  <a:srgbClr val="FFFFFF"/>
                </a:highlight>
              </a:rPr>
              <a:t> 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228"/>
                </a:solidFill>
                <a:highlight>
                  <a:srgbClr val="FFFFFF"/>
                </a:highlight>
              </a:rPr>
              <a:t> </a:t>
            </a: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„Alege o slujbă care să-ți placă și nu vei fi nevoit să muncești vreodată.”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                                                                                      (Confucius)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Pentru a găsi un job care să-ți placă, descoperă care este domeniul în care te-ai simți ca peștele în apă!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</a:rPr>
              <a:t>Clubul de fotografie a deschis niște uși elevilor care au avut curajul să-i calce pragul.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INVITAȚI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RADU BĂDILAȘ - STUDENT LA O FACULTATE DE PROFIL DIN ANGLIA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>
                <a:solidFill>
                  <a:schemeClr val="dk1"/>
                </a:solidFill>
              </a:rPr>
              <a:t>ANDRAS ISTVAN POPA - PASIONAT DE FOTOGRAFIE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ALBUM FOTO - SPICUIRI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0" l="0" r="7570" t="0"/>
          <a:stretch/>
        </p:blipFill>
        <p:spPr>
          <a:xfrm>
            <a:off x="311700" y="1152475"/>
            <a:ext cx="8520602" cy="38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599" cy="39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399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425" y="1017725"/>
            <a:ext cx="7666498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2" cy="399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501449" cy="399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4">
            <a:alphaModFix/>
          </a:blip>
          <a:srcRect b="6751" l="0" r="0" t="0"/>
          <a:stretch/>
        </p:blipFill>
        <p:spPr>
          <a:xfrm>
            <a:off x="2813150" y="1152475"/>
            <a:ext cx="3404625" cy="399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7775" y="1152475"/>
            <a:ext cx="2746950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959626" cy="341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2675" y="1152475"/>
            <a:ext cx="2959626" cy="341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3050" y="1152475"/>
            <a:ext cx="2959624" cy="34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750" y="1017725"/>
            <a:ext cx="8574551" cy="380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675" y="933500"/>
            <a:ext cx="2893201" cy="42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6875" y="933500"/>
            <a:ext cx="5877125" cy="42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0"/>
            <a:ext cx="8520600" cy="10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3825"/>
            <a:ext cx="3423500" cy="427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5350" y="863825"/>
            <a:ext cx="2886949" cy="427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2200" y="863825"/>
            <a:ext cx="3422149" cy="427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075" y="1152475"/>
            <a:ext cx="7941652" cy="399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8520600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8520600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8520600" cy="4281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10275"/>
            <a:ext cx="8520600" cy="440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2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7356" y="0"/>
            <a:ext cx="342493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6" y="0"/>
            <a:ext cx="3424936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ALBUM FOTO - SPICUIRI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175" y="1152475"/>
            <a:ext cx="7709649" cy="39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>
            <p:ph type="title"/>
          </p:nvPr>
        </p:nvSpPr>
        <p:spPr>
          <a:xfrm>
            <a:off x="311700" y="445025"/>
            <a:ext cx="8520600" cy="11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FILM DE PREZENTARE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GHEORGHENI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(270) GHEORGHENI, a short film - YouTube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https://www.facebook.com/messages/t/4151756908174424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LINKURI UTILE</a:t>
            </a:r>
            <a:endParaRPr/>
          </a:p>
        </p:txBody>
      </p:sp>
      <p:sp>
        <p:nvSpPr>
          <p:cNvPr id="259" name="Google Shape;259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https://www.rose-edu.ro/resurse-ghiduri-pedagogice/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https://www.facebook.com/Proiectul-ROSE-Romania-Secondary-Education-Project-1341717532643749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https://www.rose-edu.ro/reteaua-de-mentori/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https://www.rose-edu.ro/alte-resurse/</a:t>
            </a:r>
            <a:r>
              <a:rPr lang="en"/>
              <a:t> (CRED/ DIGITAL EDUCRED)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https://camerafoto.eu/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PROFESORI COORDONATORI:</a:t>
            </a:r>
            <a:endParaRPr/>
          </a:p>
        </p:txBody>
      </p:sp>
      <p:sp>
        <p:nvSpPr>
          <p:cNvPr id="265" name="Google Shape;26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FILIP SIMONA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KACSO-COSTEA ANDREA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NAN COSMINA MARIA - DIRECTOR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"/>
          <p:cNvSpPr txBox="1"/>
          <p:nvPr>
            <p:ph type="title"/>
          </p:nvPr>
        </p:nvSpPr>
        <p:spPr>
          <a:xfrm>
            <a:off x="311700" y="445025"/>
            <a:ext cx="8520600" cy="11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Vă mulțumim pentru atenție 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VIE EN …</a:t>
            </a:r>
            <a:endParaRPr/>
          </a:p>
        </p:txBody>
      </p:sp>
      <p:sp>
        <p:nvSpPr>
          <p:cNvPr id="271" name="Google Shape;271;p43"/>
          <p:cNvSpPr txBox="1"/>
          <p:nvPr>
            <p:ph idx="1" type="body"/>
          </p:nvPr>
        </p:nvSpPr>
        <p:spPr>
          <a:xfrm>
            <a:off x="311700" y="1885575"/>
            <a:ext cx="8520600" cy="268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90800"/>
            <a:ext cx="8520600" cy="307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